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0" r:id="rId1"/>
  </p:sldMasterIdLst>
  <p:notesMasterIdLst>
    <p:notesMasterId r:id="rId27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3" r:id="rId14"/>
    <p:sldId id="275" r:id="rId15"/>
    <p:sldId id="274" r:id="rId16"/>
    <p:sldId id="276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69" r:id="rId25"/>
    <p:sldId id="270" r:id="rId26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Garamond" panose="02020404030301010803" pitchFamily="18" charset="0"/>
      <p:regular r:id="rId36"/>
      <p:bold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i Lim" initials="TL" lastIdx="1" clrIdx="0">
    <p:extLst>
      <p:ext uri="{19B8F6BF-5375-455C-9EA6-DF929625EA0E}">
        <p15:presenceInfo xmlns:p15="http://schemas.microsoft.com/office/powerpoint/2012/main" userId="4e1ebda2b60b33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774"/>
    <a:srgbClr val="903930"/>
    <a:srgbClr val="B20EAA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516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709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717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08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4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63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59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685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76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83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816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5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525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9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589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3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070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84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77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hyperlink" Target="https://www.youtube.com/watch?v=VgwP1uXNnC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3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8.gif"/><Relationship Id="rId5" Type="http://schemas.openxmlformats.org/officeDocument/2006/relationships/image" Target="../media/image9.gif"/><Relationship Id="rId10" Type="http://schemas.openxmlformats.org/officeDocument/2006/relationships/image" Target="../media/image17.gif"/><Relationship Id="rId4" Type="http://schemas.openxmlformats.org/officeDocument/2006/relationships/image" Target="../media/image14.png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52B44-5D38-A112-4E4E-DA158574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949" y="1596630"/>
            <a:ext cx="5111752" cy="575470"/>
          </a:xfrm>
        </p:spPr>
        <p:txBody>
          <a:bodyPr/>
          <a:lstStyle/>
          <a:p>
            <a:r>
              <a:rPr lang="en-SG" sz="3200" dirty="0"/>
              <a:t>ETC Programmer Workshop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BEFA98-0E45-2A9A-534F-B26134BB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Terri Lim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5AB65AA-489A-9B31-FCC4-F9D948018D2B}"/>
              </a:ext>
            </a:extLst>
          </p:cNvPr>
          <p:cNvSpPr txBox="1">
            <a:spLocks/>
          </p:cNvSpPr>
          <p:nvPr/>
        </p:nvSpPr>
        <p:spPr>
          <a:xfrm>
            <a:off x="2019299" y="1978819"/>
            <a:ext cx="5111752" cy="57547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05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2000" dirty="0"/>
              <a:t>Game 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86872-1280-26F5-29BD-92729662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280" y="592929"/>
            <a:ext cx="3810000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78BDA-91AC-6899-11EB-44BAD67F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12" y="59292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ED29-7166-CB7C-8433-0A0C1639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48D3-5750-F050-41EE-1477766B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A6747-F6BC-C931-AEED-00F626F47727}"/>
              </a:ext>
            </a:extLst>
          </p:cNvPr>
          <p:cNvSpPr txBox="1"/>
          <p:nvPr/>
        </p:nvSpPr>
        <p:spPr>
          <a:xfrm rot="20918585">
            <a:off x="5096258" y="194849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Here’s a photo of my lunch!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3164725-41B9-B8DD-F372-DEBCB62844E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598158" y="3001309"/>
            <a:ext cx="497439" cy="768965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0F6E753-1F89-F879-69B2-EE67E77F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36" y="2119313"/>
            <a:ext cx="2619375" cy="2619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1D1FD9-F9F1-4A29-8EC6-BC1A5F6B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1" y="205134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B7E2-5EDD-7F55-EE48-DDB82D7A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AB0EB-FB36-EF45-78BE-A4C68A3C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550EF-5590-2E2A-7A92-3D22CA9C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the subscribers would receive those messages.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29BF1-9F2B-CF45-5DCE-C33A1DA2C23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That kitty is so adorable!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1B82-F2D1-21BC-8527-A333BBE8C04A}"/>
              </a:ext>
            </a:extLst>
          </p:cNvPr>
          <p:cNvSpPr txBox="1"/>
          <p:nvPr/>
        </p:nvSpPr>
        <p:spPr>
          <a:xfrm rot="20918585">
            <a:off x="4796975" y="201622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That set meal looks delicious!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4244DFF-447F-A22D-1618-AE29E02F53E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9" y="2903833"/>
            <a:ext cx="236517" cy="571187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DFF8D66-2CCF-6DAA-48B5-519A837CD1F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333015" y="3034900"/>
            <a:ext cx="245748" cy="58555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D5DDF76A-F045-5E31-C2C5-1B81656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457DE-18EF-CB45-A192-1EF5C2EB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15AF4-E50E-C447-9995-0321EDDA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0D053C-7016-5627-85A9-5F982E8FAE69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09E51-D7A2-C439-74C9-A021620C808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CE634-AA4D-125F-664E-340207CC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80D557E5-FD42-0B8A-F20F-21B832C3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5090A-607D-EC9E-9128-C63E11652BEC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5F870-5FE8-E61B-B04D-B1556A2D9E1E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4B4CB4-9A47-0CE6-0F0E-570E6975E4B0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91375-A2E0-495D-E354-E2974D4C28BF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5C7617-C33E-5A47-A05B-FDF7D7D7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27874-0F86-4B8B-B94D-DB5A86F3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F220E-E016-B9E5-4F33-5C4EA8937D7C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F3181C-0070-E367-479A-F437A6E41F8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D879FF81-6723-3E9F-3B81-2A027AE2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71491DF-1BF4-188E-18E8-F0CE846D65CD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2557C3-209B-E767-BAED-8140C428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C0233B-6D9E-B70F-CAC4-0D946B11085C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43753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63C3-5679-A947-5BF1-7B765AC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52BE2D-D010-1351-FB72-5E1C3540EF66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AA8A4D-B2CE-A9E0-A5DA-8ED6C5D57B6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682FC-8D36-C92B-A1AC-8E034DC8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700BB6C-6451-37B7-3857-41435D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F946C-F3AB-CFD4-D9B7-F2098E64A6C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42763A-7A47-64E5-CC44-D32DF02295D9}"/>
              </a:ext>
            </a:extLst>
          </p:cNvPr>
          <p:cNvSpPr txBox="1"/>
          <p:nvPr/>
        </p:nvSpPr>
        <p:spPr>
          <a:xfrm>
            <a:off x="1690432" y="4324583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2F8B7A0-8826-5AF4-E3F0-428F7367F3B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08231-87F8-57E4-EDB4-1237625FC72A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5B0A943-F1E4-79ED-3080-3E3C952E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135BE4-3909-41A3-1646-9C517908278B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21A619-B367-E8C9-DF70-4F0F84561B1C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6BABC-8825-D668-0F9D-537DFDD7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B10E-65B2-5375-5C13-69ADB4E9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F43E0E-71C9-7BBA-FB69-888F2FAA82CE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204EB-8CF9-34B5-EF9E-9E351529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E13B3-EE7C-7906-0718-E9ED9C7A91A4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91055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2228-D8A3-4A3D-D470-24D3DA1C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6221-97D1-A0B4-9F14-EEADCDD5FF2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A2717D-B15C-8082-36B9-0A8BC653017B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2EF28-EFA6-EC78-E4B0-40E47C60272A}"/>
              </a:ext>
            </a:extLst>
          </p:cNvPr>
          <p:cNvSpPr txBox="1"/>
          <p:nvPr/>
        </p:nvSpPr>
        <p:spPr>
          <a:xfrm>
            <a:off x="6231819" y="4330709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B3413E-F1F3-5C03-EF29-ED11D79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11F909-0FB6-45FA-9DAA-F8537046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E000-C98F-66E1-F764-98141F148A4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3A43F7-03FB-5F88-7A7B-EDE8870EE736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FFFD2-B378-4925-FB9E-E6A9A6E2950A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75C6E9-03AA-8A6D-31D3-3AE7A0BA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C48931-26C3-04E8-A403-AD996443F753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5D35F6-7EE6-409F-3A95-D5057BC709FC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3F76E-45F4-2FF4-8A27-CF305C4CE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49399081-775E-37E1-72F0-3B8D2742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CFD7-575A-2EF9-72EB-9E24CE2385E2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93AFECA-F477-1B18-9FBA-4165412ED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F9122-F871-F4AD-6219-375C16F196AD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144772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1C29-9D6D-BBAE-F0D9-EA71B16A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ECE6BD-4FDB-3B89-4D0C-BF351C78B11E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ABCCD7-8847-9C19-557F-C6158B2FC4B9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B70A3-6A00-DBD7-E2F0-D93C5968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3BF6F9E-8688-87EE-CECF-F806AEAB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807477-DE68-9EAC-BD0E-DD68105E727B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0931C2-2181-AD97-A3CA-257CF31704C2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950063-FDD0-75F7-B71A-A775CDD25532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CB11D8-D9F6-EB16-CE51-55C749B2A513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EFCA12-5575-2F9E-C408-B6D1A6B3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B1F9A9-F0D8-1902-2E35-884CFD7D3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8B74D9-1DA4-E7DF-5D77-F625214464D2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0A80F4-C999-8002-68A8-D7F510ACE671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C720BB-5287-C0F4-D50A-8E9E88B115C5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CC612BE-809C-AD54-7F33-68A0F4395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81A673-A310-173C-8E9F-1263F6E10924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ADADB4-53FE-F32D-2566-044BDF376FA4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C4EEE87-0E85-5AE5-933A-D3DFFDBB8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E96D0-3F06-BFEA-81B2-1F43FE39D705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653791-9C16-55EA-1FA4-CDCD22853FEF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FC584C-C2A5-120B-DBC3-5286D865FB5A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342359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F630-3040-F787-924C-09C4D05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 More Complex Example:</a:t>
            </a:r>
            <a:br>
              <a:rPr lang="en-SG" dirty="0"/>
            </a:br>
            <a:r>
              <a:rPr lang="en-SG" dirty="0"/>
              <a:t>Food Delivery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72AB-334B-74C1-AF4C-BF22EB469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Let’s simulate a food delivery app.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8BA686-4775-6112-D55B-36F0DAA4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752" y="3572945"/>
            <a:ext cx="738724" cy="7556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D9C47E-95B8-BD20-8EC2-A5AA0B31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752" y="2192458"/>
            <a:ext cx="595311" cy="59531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F5BCA-B3F1-1C4E-7B1E-48311FC3A4F4}"/>
              </a:ext>
            </a:extLst>
          </p:cNvPr>
          <p:cNvCxnSpPr>
            <a:cxnSpLocks/>
          </p:cNvCxnSpPr>
          <p:nvPr/>
        </p:nvCxnSpPr>
        <p:spPr>
          <a:xfrm flipV="1">
            <a:off x="1756622" y="2787769"/>
            <a:ext cx="2720130" cy="70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A114CA-B477-7D82-1BD3-748626D51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89" y="3097212"/>
            <a:ext cx="1309688" cy="130968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CE9AE3-B7C3-07F2-EE66-78B51131F726}"/>
              </a:ext>
            </a:extLst>
          </p:cNvPr>
          <p:cNvCxnSpPr>
            <a:cxnSpLocks/>
          </p:cNvCxnSpPr>
          <p:nvPr/>
        </p:nvCxnSpPr>
        <p:spPr>
          <a:xfrm flipV="1">
            <a:off x="4774407" y="2866075"/>
            <a:ext cx="0" cy="5036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48DAB3-CF75-2EA1-0664-25FA1FC9428D}"/>
              </a:ext>
            </a:extLst>
          </p:cNvPr>
          <p:cNvCxnSpPr>
            <a:cxnSpLocks/>
          </p:cNvCxnSpPr>
          <p:nvPr/>
        </p:nvCxnSpPr>
        <p:spPr>
          <a:xfrm flipH="1" flipV="1">
            <a:off x="5072063" y="2714625"/>
            <a:ext cx="2443162" cy="697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EBA3D8-582A-7AE2-8335-3BAE26B20CED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F44618-E1D1-7A73-9427-2848E626D1A1}"/>
              </a:ext>
            </a:extLst>
          </p:cNvPr>
          <p:cNvSpPr txBox="1"/>
          <p:nvPr/>
        </p:nvSpPr>
        <p:spPr>
          <a:xfrm>
            <a:off x="414959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Shop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3C0CB3-E9EB-0AFB-7F83-607AC2AC28BE}"/>
              </a:ext>
            </a:extLst>
          </p:cNvPr>
          <p:cNvSpPr txBox="1"/>
          <p:nvPr/>
        </p:nvSpPr>
        <p:spPr>
          <a:xfrm>
            <a:off x="721664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Deliveryman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7C13A6-EC85-E6C7-1565-96A2756D0AD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4513" y="3369746"/>
            <a:ext cx="1185661" cy="10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CD76-CF8D-502C-D913-77C6EE06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Customer Creates An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5B2D-CCA8-B6B1-D5F6-390EF7CD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3" y="1839394"/>
            <a:ext cx="2619375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7EC35-D083-7156-CDC0-965260467B76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2E7D-BE8C-A93A-04AC-E14805A55F23}"/>
              </a:ext>
            </a:extLst>
          </p:cNvPr>
          <p:cNvSpPr txBox="1"/>
          <p:nvPr/>
        </p:nvSpPr>
        <p:spPr>
          <a:xfrm rot="315278">
            <a:off x="1665977" y="2338739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 small pizza please!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1DDC60A-2DF8-AB88-CE04-96E6B05D6AE6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222524" y="2640549"/>
            <a:ext cx="607749" cy="741241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A1D22B5-7E79-30A5-D903-047C8B744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7976" y="3050388"/>
            <a:ext cx="1228724" cy="125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35911-0E07-7121-B80E-38836CF58B51}"/>
              </a:ext>
            </a:extLst>
          </p:cNvPr>
          <p:cNvSpPr txBox="1"/>
          <p:nvPr/>
        </p:nvSpPr>
        <p:spPr>
          <a:xfrm rot="20918585">
            <a:off x="4796975" y="2431724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275C0A3-3EE2-D899-AFA4-B3C026D4D29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089572" y="2789160"/>
            <a:ext cx="560125" cy="57668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9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24CB-07E4-489A-F6C4-11465C3E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Cooks Pizza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4EAD4-D868-EA10-7124-9D6DFB75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87" y="2081655"/>
            <a:ext cx="3404426" cy="2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060B-178F-6F1C-9330-E24755B7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C95-CF2F-554E-C18B-1B475329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Creates Delivery Requests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B0B0E-8FE5-9CB3-D73C-9109E4203C21}"/>
              </a:ext>
            </a:extLst>
          </p:cNvPr>
          <p:cNvSpPr txBox="1"/>
          <p:nvPr/>
        </p:nvSpPr>
        <p:spPr>
          <a:xfrm rot="699422">
            <a:off x="940114" y="2179209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Pizza is ready!</a:t>
            </a:r>
          </a:p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need a deliveryman.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9682158-E823-16BA-3DC7-693DFB47B6BE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1979675" y="2747982"/>
            <a:ext cx="381525" cy="52331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29219F86-960F-09A4-86A1-48EB14B7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91" y="3133526"/>
            <a:ext cx="1228724" cy="1256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FE4924-DD7D-A2FE-9161-2DBF0CF58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43028" y="3311038"/>
            <a:ext cx="1295695" cy="1127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675239-D2A6-FDA8-24D0-DB77BEC7F7EE}"/>
              </a:ext>
            </a:extLst>
          </p:cNvPr>
          <p:cNvSpPr txBox="1"/>
          <p:nvPr/>
        </p:nvSpPr>
        <p:spPr>
          <a:xfrm>
            <a:off x="3419187" y="2256895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order!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E3CF8DB-A15F-9CDC-9492-13D5ADA74E49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4271869" y="2606444"/>
            <a:ext cx="684811" cy="72437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DFDBF-029D-6CCF-42CC-34816E9B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56" y="3555084"/>
            <a:ext cx="936694" cy="897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156740-C9C3-C295-9226-70CCCB1A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10" y="3555083"/>
            <a:ext cx="936694" cy="897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937F7B-7DBD-2C69-310F-A17E1A852E16}"/>
              </a:ext>
            </a:extLst>
          </p:cNvPr>
          <p:cNvSpPr txBox="1"/>
          <p:nvPr/>
        </p:nvSpPr>
        <p:spPr>
          <a:xfrm>
            <a:off x="5865081" y="2643356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7B1774"/>
                </a:solidFill>
                <a:latin typeface="Comic Sans MS" panose="030F0702030302020204" pitchFamily="66" charset="0"/>
              </a:rPr>
              <a:t>Aww, we’re too slow!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F2DCF-A723-75F1-41E6-8806E9EEA0DB}"/>
              </a:ext>
            </a:extLst>
          </p:cNvPr>
          <p:cNvCxnSpPr>
            <a:cxnSpLocks/>
          </p:cNvCxnSpPr>
          <p:nvPr/>
        </p:nvCxnSpPr>
        <p:spPr>
          <a:xfrm flipH="1">
            <a:off x="6922294" y="3009637"/>
            <a:ext cx="383484" cy="447938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D680D1-C803-92C1-B382-E700F361FDB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422356" y="3012688"/>
            <a:ext cx="510000" cy="444887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4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51C6-6429-D0EF-8E54-1CE3C812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4317-5B6E-B331-168C-8FB6FA7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You should already be somewhat familiar with Unity.</a:t>
            </a:r>
          </a:p>
          <a:p>
            <a:r>
              <a:rPr lang="en-SG" dirty="0"/>
              <a:t>You should understand what are C# delegates, or at least the concept of function pointers.</a:t>
            </a:r>
          </a:p>
          <a:p>
            <a:pPr lvl="1"/>
            <a:r>
              <a:rPr lang="en-SG" dirty="0"/>
              <a:t>If you don’t, watch </a:t>
            </a:r>
            <a:r>
              <a:rPr lang="en-SG" dirty="0">
                <a:hlinkClick r:id="rId2"/>
              </a:rPr>
              <a:t>this video</a:t>
            </a:r>
            <a:r>
              <a:rPr lang="en-SG" dirty="0"/>
              <a:t> first.</a:t>
            </a:r>
          </a:p>
          <a:p>
            <a:r>
              <a:rPr lang="en-SG" dirty="0"/>
              <a:t>Slides &amp; Unity examples can be found here.</a:t>
            </a:r>
          </a:p>
          <a:p>
            <a:pPr lvl="1"/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275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56DC-4051-C8FC-4874-866682E9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349A7-0A20-8547-37FB-37E06680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100263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3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86C-31B3-4062-4FEB-1942A65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Picks Up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8447A-AE88-1D56-65FB-07EB7B89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2546C4-5865-9A4C-86BB-DAE2859A48C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5999" y="2797820"/>
            <a:ext cx="816049" cy="1021858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AE9CF7-604F-893A-309F-FC33E35F65AD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have arrived at the shop. I’m picking up the order.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264C1B-1635-43FA-7368-6C6291CD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22" y="3276401"/>
            <a:ext cx="1228724" cy="1256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B1006-D548-A2F3-97FA-DAE7D517FEC4}"/>
              </a:ext>
            </a:extLst>
          </p:cNvPr>
          <p:cNvSpPr txBox="1"/>
          <p:nvPr/>
        </p:nvSpPr>
        <p:spPr>
          <a:xfrm rot="20796701">
            <a:off x="5276371" y="2393709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Okay.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0FF12E0-E874-14F6-9885-510AC91D2F67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880287" y="2754140"/>
            <a:ext cx="495324" cy="503088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8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0211-B845-2667-1D47-A50A88F6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44C-1D32-E109-760C-B609E5DA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36234-2BAA-CD98-D152-8255248B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035969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4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6F87-0737-E83C-847D-016E20D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Completes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EC013-73B1-5C54-0611-E8FE032E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5CC77CB-7CF7-B3AF-644A-5EF4431E3D52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6001" y="2797820"/>
            <a:ext cx="816047" cy="102185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D09BB7-D5D7-7DDD-2DD7-E8AB2F21BCC8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Hello customer, your pizza has arrived.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A537A-FE7D-CD52-2B2C-846830B4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94" y="2119313"/>
            <a:ext cx="2619375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519E5-F73C-28C5-AF72-6150C73E0566}"/>
              </a:ext>
            </a:extLst>
          </p:cNvPr>
          <p:cNvSpPr txBox="1"/>
          <p:nvPr/>
        </p:nvSpPr>
        <p:spPr>
          <a:xfrm rot="20747850">
            <a:off x="5091455" y="2370116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Thanks! Time to eat!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E11FA1D-7485-CB09-E2B6-6BE6BEAD8B7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6418903" y="2699616"/>
            <a:ext cx="633509" cy="701882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08750-1E0D-918A-523F-5029950E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01DC0-D8C1-AE37-E666-47F1998A6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Let’s learn how to use such a system in Unity.</a:t>
            </a:r>
          </a:p>
        </p:txBody>
      </p:sp>
    </p:spTree>
    <p:extLst>
      <p:ext uri="{BB962C8B-B14F-4D97-AF65-F5344CB8AC3E}">
        <p14:creationId xmlns:p14="http://schemas.microsoft.com/office/powerpoint/2010/main" val="11066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DE8D-BC41-824E-ACDA-0BE7DD2B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1C43-8E07-6B22-60F4-E4675731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Any questions? Ask away!</a:t>
            </a:r>
          </a:p>
        </p:txBody>
      </p:sp>
    </p:spTree>
    <p:extLst>
      <p:ext uri="{BB962C8B-B14F-4D97-AF65-F5344CB8AC3E}">
        <p14:creationId xmlns:p14="http://schemas.microsoft.com/office/powerpoint/2010/main" val="170546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92C9-8058-672B-7F75-2C041D3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Quick &amp; dirty: What are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CDF5-A6EA-636C-AA4B-53EB024A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Events allows objects to communicate via “messages” rather than having to hold a direct reference to each other.</a:t>
            </a:r>
          </a:p>
          <a:p>
            <a:r>
              <a:rPr lang="en-SG" dirty="0"/>
              <a:t>Reduces coupling and dependencies between objects.</a:t>
            </a:r>
          </a:p>
          <a:p>
            <a:r>
              <a:rPr lang="en-SG" dirty="0"/>
              <a:t>Improves code organisation for projects where many objects depend on one another.</a:t>
            </a:r>
          </a:p>
        </p:txBody>
      </p:sp>
    </p:spTree>
    <p:extLst>
      <p:ext uri="{BB962C8B-B14F-4D97-AF65-F5344CB8AC3E}">
        <p14:creationId xmlns:p14="http://schemas.microsoft.com/office/powerpoint/2010/main" val="26527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AA8E-9D5E-4070-A729-B7594DE5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Going out to lunch.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151D-3699-1ABC-1228-6FA1603E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Mizuki wants to invite her close friends to lunch.</a:t>
            </a:r>
          </a:p>
          <a:p>
            <a:r>
              <a:rPr lang="en-SG" dirty="0"/>
              <a:t>She can send a direct message to each of them.</a:t>
            </a:r>
          </a:p>
          <a:p>
            <a:r>
              <a:rPr lang="en-SG" dirty="0"/>
              <a:t>This is fine because she knows each of them personally,</a:t>
            </a:r>
            <a:br>
              <a:rPr lang="en-SG" dirty="0"/>
            </a:br>
            <a:r>
              <a:rPr lang="en-SG" dirty="0"/>
              <a:t>and there are only a few of them.</a:t>
            </a:r>
          </a:p>
        </p:txBody>
      </p:sp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BACD3A2B-2154-7B6B-5B55-B1E4F763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32" y="3227388"/>
            <a:ext cx="130968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FCDF-7BA4-50D7-FA52-2A94A52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62" y="3227388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1368E-A757-516B-B29C-83E8DA09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2" y="3227388"/>
            <a:ext cx="1309688" cy="13096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27C1F-3A50-3EFC-B83B-27E8C6B02991}"/>
              </a:ext>
            </a:extLst>
          </p:cNvPr>
          <p:cNvCxnSpPr>
            <a:cxnSpLocks/>
          </p:cNvCxnSpPr>
          <p:nvPr/>
        </p:nvCxnSpPr>
        <p:spPr>
          <a:xfrm flipH="1">
            <a:off x="6422231" y="3225800"/>
            <a:ext cx="845345" cy="324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6E377-5517-5627-ED04-8AA0AB25FAA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7267576" y="3227388"/>
            <a:ext cx="0" cy="32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B4D834-50D9-4CBD-F702-A59015F2F285}"/>
              </a:ext>
            </a:extLst>
          </p:cNvPr>
          <p:cNvCxnSpPr>
            <a:cxnSpLocks/>
          </p:cNvCxnSpPr>
          <p:nvPr/>
        </p:nvCxnSpPr>
        <p:spPr>
          <a:xfrm>
            <a:off x="7267576" y="3225800"/>
            <a:ext cx="845345" cy="260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34BC5-4C94-2139-634B-6D5CCE268904}"/>
              </a:ext>
            </a:extLst>
          </p:cNvPr>
          <p:cNvSpPr txBox="1"/>
          <p:nvPr/>
        </p:nvSpPr>
        <p:spPr>
          <a:xfrm rot="536181">
            <a:off x="7436644" y="2010608"/>
            <a:ext cx="117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B20EAA"/>
                </a:solidFill>
                <a:latin typeface="Comic Sans MS" panose="030F0702030302020204" pitchFamily="66" charset="0"/>
              </a:rPr>
              <a:t>Mizuki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C0573F4-E3A9-2D80-CF33-202402F19701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7705417" y="2454305"/>
            <a:ext cx="266588" cy="296920"/>
          </a:xfrm>
          <a:prstGeom prst="curvedConnector2">
            <a:avLst/>
          </a:prstGeom>
          <a:ln>
            <a:solidFill>
              <a:srgbClr val="B20EAA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90A89-B417-34DC-E2D5-0A717EC7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731" y="1942187"/>
            <a:ext cx="1309688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6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209-5015-3F8B-F232-1306E8C0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Advertising a school festival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B151-56A2-0CEA-7DAD-2E63711E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9"/>
            <a:ext cx="7200897" cy="2777672"/>
          </a:xfrm>
        </p:spPr>
        <p:txBody>
          <a:bodyPr>
            <a:normAutofit/>
          </a:bodyPr>
          <a:lstStyle/>
          <a:p>
            <a:r>
              <a:rPr lang="en-SG" sz="1600" dirty="0"/>
              <a:t>Mizuki’s school is hosting a festival</a:t>
            </a:r>
            <a:br>
              <a:rPr lang="en-SG" sz="1600" dirty="0"/>
            </a:br>
            <a:r>
              <a:rPr lang="en-SG" sz="1600" dirty="0"/>
              <a:t>and she would like to advertise it</a:t>
            </a:r>
            <a:br>
              <a:rPr lang="en-SG" sz="1600" dirty="0"/>
            </a:br>
            <a:r>
              <a:rPr lang="en-SG" sz="1600" dirty="0"/>
              <a:t>to the public.</a:t>
            </a:r>
          </a:p>
          <a:p>
            <a:r>
              <a:rPr lang="en-SG" sz="1600" dirty="0"/>
              <a:t>She cannot directly message everybody</a:t>
            </a:r>
            <a:br>
              <a:rPr lang="en-SG" sz="1600" dirty="0"/>
            </a:br>
            <a:r>
              <a:rPr lang="en-SG" sz="1600" dirty="0"/>
              <a:t>in the world, because she doesn’t have</a:t>
            </a:r>
            <a:br>
              <a:rPr lang="en-SG" sz="1600" dirty="0"/>
            </a:br>
            <a:r>
              <a:rPr lang="en-SG" sz="1600" dirty="0"/>
              <a:t>everyone’s contact.</a:t>
            </a:r>
          </a:p>
          <a:p>
            <a:r>
              <a:rPr lang="en-SG" sz="1600" dirty="0"/>
              <a:t>Wouldn’t it be nice if she could make a post</a:t>
            </a:r>
            <a:br>
              <a:rPr lang="en-SG" sz="1600" dirty="0"/>
            </a:br>
            <a:r>
              <a:rPr lang="en-SG" sz="1600" dirty="0"/>
              <a:t>on social media with a </a:t>
            </a:r>
            <a:r>
              <a:rPr lang="en-SG" sz="1600" i="1" dirty="0"/>
              <a:t>#hashtag</a:t>
            </a:r>
            <a:r>
              <a:rPr lang="en-SG" sz="1600" dirty="0"/>
              <a:t> so that</a:t>
            </a:r>
            <a:br>
              <a:rPr lang="en-SG" sz="1600" dirty="0"/>
            </a:br>
            <a:r>
              <a:rPr lang="en-SG" sz="1600" dirty="0"/>
              <a:t>anyone who’s interested could see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54612-1377-3A3C-24C4-23399B40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7" y="1470872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FC3C-318D-E423-1F83-31046D34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44" y="2024116"/>
            <a:ext cx="597239" cy="597239"/>
          </a:xfrm>
          <a:prstGeom prst="rect">
            <a:avLst/>
          </a:prstGeom>
        </p:spPr>
      </p:pic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5EF7D21A-5ABB-8917-FDFD-ADDEDF5C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61" y="3385683"/>
            <a:ext cx="1309688" cy="130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BB659-B8BB-C695-C4AC-7568AEE71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133" y="3385683"/>
            <a:ext cx="1309688" cy="1309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3A644-F8AD-228E-21D3-425282C4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92" y="3385683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88493-3CF9-5E78-0DA5-4194466F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654" y="3385683"/>
            <a:ext cx="1309688" cy="130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C17AA-68EE-C05A-9265-A57920960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104" y="3385683"/>
            <a:ext cx="1309688" cy="13096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7FD45A-5046-D58B-2A98-09C52E9DD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0876" y="3385683"/>
            <a:ext cx="1309688" cy="1309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11329-57EB-6D11-B066-C789C0406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48" y="3385683"/>
            <a:ext cx="1309688" cy="130968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8A592A-0AF0-BE8F-FAB9-F7B9B56FF7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78342" y="2322286"/>
            <a:ext cx="873602" cy="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B05825-D811-6F9A-7B50-3D4D74E95D7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12277" y="2621355"/>
            <a:ext cx="1838287" cy="1062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6B3323-5A17-CBCD-6FE7-B565D57574A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553006" cy="1070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699855-D907-4C57-33F9-30CB3BEB27B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03964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0CC2EE-A9A2-BC26-93BF-387B563CEF1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2948" y="2621355"/>
            <a:ext cx="1267616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33EB85-8CD0-9328-F132-B4ECEBE4C08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78914" y="2621355"/>
            <a:ext cx="671650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19566F-7CD1-DBE5-7F04-CBE7933AE8C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50563" y="2621355"/>
            <a:ext cx="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2CF66-B37C-527F-C741-8B7F8D1C710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556113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DB44-C90B-717E-F419-BAFAC70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6519-F557-C686-8561-B1FBB3E2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Similarly in Unity, direct references are fine</a:t>
            </a:r>
            <a:br>
              <a:rPr lang="en-SG" dirty="0"/>
            </a:br>
            <a:r>
              <a:rPr lang="en-SG" dirty="0"/>
              <a:t>when you’re only dealing with a small fixed</a:t>
            </a:r>
            <a:br>
              <a:rPr lang="en-SG" dirty="0"/>
            </a:br>
            <a:r>
              <a:rPr lang="en-SG" dirty="0"/>
              <a:t>number of objects.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AA60-98D0-5A89-5491-7B087987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6" y="3538632"/>
            <a:ext cx="245599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BBE2-B037-5CBB-CCD0-98C22D27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2" y="2714626"/>
            <a:ext cx="2052637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A633-50B5-96DF-2DC9-CE06B561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BA4A-EDFF-08E1-FFEA-68608BBE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F8E1-B865-B52E-F52F-6F596B81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However, they can quickly get out</a:t>
            </a:r>
            <a:br>
              <a:rPr lang="en-SG" dirty="0"/>
            </a:br>
            <a:r>
              <a:rPr lang="en-SG" dirty="0"/>
              <a:t>of hand when there’s too many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38F2-BADF-2605-DE88-8A618DCF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54" y="1917699"/>
            <a:ext cx="2524465" cy="2710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6A6D-9FE8-C1FD-7224-10AECD0F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98" y="2693350"/>
            <a:ext cx="204825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A5B4E8F-B913-6A73-8EEE-97B92ACC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B96F-6FCC-38E2-2875-5ABF88CA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What if we allowed objects to subscribe to messages of a certain type, without needing to know the sender?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DBD22-A374-13E8-CF80-16850FA54A5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We want to see cat photos!</a:t>
            </a:r>
            <a:b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17F96-72AD-D348-AFBC-3FBFD61D6DF9}"/>
              </a:ext>
            </a:extLst>
          </p:cNvPr>
          <p:cNvSpPr txBox="1"/>
          <p:nvPr/>
        </p:nvSpPr>
        <p:spPr>
          <a:xfrm rot="20918585">
            <a:off x="4844682" y="1942627"/>
            <a:ext cx="2495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We want to see pictures of food!</a:t>
            </a:r>
            <a:b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FA4DCE-03BF-C1E3-E490-4CF6982CDF7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3" y="2903827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AF35C96-DB21-A4B7-35B8-6B517A83F6A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289543" y="3454560"/>
            <a:ext cx="457475" cy="542193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7B50DA7B-D312-1724-0758-5BAFBA6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BDA258-5B31-3647-EFC2-6FF9FE32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65F38-ADC4-A5DB-7447-188720E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9C76-0A82-7887-9C3E-773B1035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1DFE-0896-5554-4BEB-84C3A6E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1E9E9-28A4-0A2A-CC5C-BBD39ABAB6C1}"/>
              </a:ext>
            </a:extLst>
          </p:cNvPr>
          <p:cNvSpPr txBox="1"/>
          <p:nvPr/>
        </p:nvSpPr>
        <p:spPr>
          <a:xfrm rot="315278">
            <a:off x="1458647" y="1971584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Look at this cute cat!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4126AB6-7852-6717-05EE-8D2CE89565B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247779" y="3002050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0EDC20B-9686-2693-BFF6-9C10DAB4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5" y="2039081"/>
            <a:ext cx="2489200" cy="248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B98-B0A5-E008-E4F3-0149887F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28" y="210590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4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285</TotalTime>
  <Words>593</Words>
  <Application>Microsoft Office PowerPoint</Application>
  <PresentationFormat>On-screen Show (16:9)</PresentationFormat>
  <Paragraphs>85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Comic Sans MS</vt:lpstr>
      <vt:lpstr>Arial</vt:lpstr>
      <vt:lpstr>Garamond</vt:lpstr>
      <vt:lpstr>Consolas</vt:lpstr>
      <vt:lpstr>Organic</vt:lpstr>
      <vt:lpstr>ETC Programmer Workshop 3</vt:lpstr>
      <vt:lpstr>Pre-requisites</vt:lpstr>
      <vt:lpstr>Quick &amp; dirty: What are events?</vt:lpstr>
      <vt:lpstr>Analogy: Going out to lunch.</vt:lpstr>
      <vt:lpstr>Analogy: Advertising a school festival</vt:lpstr>
      <vt:lpstr>Unity: Direct Reference</vt:lpstr>
      <vt:lpstr>Unity: Direct Reference</vt:lpstr>
      <vt:lpstr>What if we allowed objects to subscribe to messages of a certain type, without needing to know the sender?</vt:lpstr>
      <vt:lpstr>And we could allow objects to broadcast messages of a certain type, without knowing the receivers?</vt:lpstr>
      <vt:lpstr>And we could allow objects to broadcast messages of a certain type, without knowing the receivers?</vt:lpstr>
      <vt:lpstr>And the subscribers would receive those messages.</vt:lpstr>
      <vt:lpstr>PowerPoint Presentation</vt:lpstr>
      <vt:lpstr>PowerPoint Presentation</vt:lpstr>
      <vt:lpstr>PowerPoint Presentation</vt:lpstr>
      <vt:lpstr>PowerPoint Presentation</vt:lpstr>
      <vt:lpstr>A More Complex Example: Food Delivery App</vt:lpstr>
      <vt:lpstr>Customer Creates An Order</vt:lpstr>
      <vt:lpstr>Shop Cooks Pizza</vt:lpstr>
      <vt:lpstr>Shop Creates Delivery Requests</vt:lpstr>
      <vt:lpstr>Deliveryman Travels To Shop</vt:lpstr>
      <vt:lpstr>Deliveryman Picks Up Food</vt:lpstr>
      <vt:lpstr>Deliveryman Travels To Customer</vt:lpstr>
      <vt:lpstr>Deliveryman Completes Delivery</vt:lpstr>
      <vt:lpstr>Live demo time!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Terri Lim</cp:lastModifiedBy>
  <cp:revision>153</cp:revision>
  <dcterms:modified xsi:type="dcterms:W3CDTF">2025-10-23T01:34:06Z</dcterms:modified>
</cp:coreProperties>
</file>